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76" r:id="rId3"/>
  </p:sldMasterIdLst>
  <p:notesMasterIdLst>
    <p:notesMasterId r:id="rId16"/>
  </p:notesMasterIdLst>
  <p:sldIdLst>
    <p:sldId id="256" r:id="rId4"/>
    <p:sldId id="306" r:id="rId5"/>
    <p:sldId id="291" r:id="rId6"/>
    <p:sldId id="292" r:id="rId7"/>
    <p:sldId id="294" r:id="rId8"/>
    <p:sldId id="310" r:id="rId9"/>
    <p:sldId id="307" r:id="rId10"/>
    <p:sldId id="305" r:id="rId11"/>
    <p:sldId id="308" r:id="rId12"/>
    <p:sldId id="309" r:id="rId13"/>
    <p:sldId id="311" r:id="rId14"/>
    <p:sldId id="29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744" autoAdjust="0"/>
  </p:normalViewPr>
  <p:slideViewPr>
    <p:cSldViewPr snapToGrid="0">
      <p:cViewPr varScale="1">
        <p:scale>
          <a:sx n="50" d="100"/>
          <a:sy n="50" d="100"/>
        </p:scale>
        <p:origin x="1740" y="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C45DDA-5775-4910-99DF-E66DD1175A87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C60C38-55AA-4F07-A63F-6F6CF6BFDBAD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476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60C38-55AA-4F07-A63F-6F6CF6BFDBAD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4096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60C38-55AA-4F07-A63F-6F6CF6BFDBAD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1147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60C38-55AA-4F07-A63F-6F6CF6BFDBAD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2728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60C38-55AA-4F07-A63F-6F6CF6BFDBAD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6626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60C38-55AA-4F07-A63F-6F6CF6BFDBAD}" type="slidenum">
              <a:rPr lang="zh-TW" altLang="en-US" smtClean="0"/>
              <a:pPr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7523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60C38-55AA-4F07-A63F-6F6CF6BFDBAD}" type="slidenum">
              <a:rPr lang="zh-TW" altLang="en-US" smtClean="0"/>
              <a:pPr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5667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C60C38-55AA-4F07-A63F-6F6CF6BFDBAD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9189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181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0070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08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C86A0A-6BB3-404B-9168-500F0AF34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73E896A-3B15-46C0-A245-5D7A7DFF2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B6E1EC4-00B4-4334-8AB7-20DDD80F3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4291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660498-B052-4197-9A3D-2A48F2855551}" type="datetime1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2018/5/18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F7F3B0-EFDB-439D-8C15-082FC2A7DA4B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0074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8532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2678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2922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8920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647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3093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548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9901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3D903-AF02-4393-A47F-B400F439CFBB}" type="datetimeFigureOut">
              <a:rPr lang="zh-TW" altLang="en-US" smtClean="0"/>
              <a:pPr/>
              <a:t>2018/5/18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5D1DE-745C-49EF-A144-E7AE6692750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7305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F186DEC-1252-42CE-A081-B7F55C4B0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74DD255-E129-47AB-B623-9343F6496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387916F-568A-40E4-B7D8-93E8493404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4CC77EA-E09C-4AE0-A2B6-6F68181582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00BACA4-3D71-4104-8778-AF3A714B7C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7C011-AB31-4C37-A819-5392B57CAAF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5701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89419-F82B-48EA-A152-D07C47F51C59}" type="datetime1">
              <a:rPr lang="zh-TW" altLang="en-US" smtClean="0"/>
              <a:t>2018/5/18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7F3B0-EFDB-439D-8C15-082FC2A7D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7333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DF598CAF-C6F5-4464-A7A3-35099E4201DA}"/>
              </a:ext>
            </a:extLst>
          </p:cNvPr>
          <p:cNvSpPr>
            <a:spLocks noGrp="1"/>
          </p:cNvSpPr>
          <p:nvPr/>
        </p:nvSpPr>
        <p:spPr>
          <a:xfrm>
            <a:off x="251520" y="997983"/>
            <a:ext cx="8640960" cy="1470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kumimoji="0" lang="en-US" sz="37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TaiBON</a:t>
            </a:r>
            <a:r>
              <a:rPr kumimoji="0" lang="en-US" sz="3700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II.01</a:t>
            </a:r>
          </a:p>
          <a:p>
            <a:r>
              <a:rPr lang="en-US" sz="40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「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海洋保護區佔領海水域之面積比</a:t>
            </a:r>
            <a:r>
              <a:rPr lang="en-US" sz="40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」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4DA5AAA-3885-4EC4-B89E-81BB4904CE80}"/>
              </a:ext>
            </a:extLst>
          </p:cNvPr>
          <p:cNvSpPr/>
          <p:nvPr/>
        </p:nvSpPr>
        <p:spPr>
          <a:xfrm>
            <a:off x="683568" y="2683983"/>
            <a:ext cx="8056800" cy="24456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十分鐘簡述</a:t>
            </a:r>
            <a:endParaRPr lang="en-US" altLang="zh-CN" sz="2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從資料來源、清理、指標計算、指標內容視覺化、</a:t>
            </a:r>
            <a:br>
              <a:rPr lang="en-US" altLang="zh-CN" sz="2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zh-CN" altLang="en-US" sz="2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到後續與資料來源的溝通</a:t>
            </a:r>
            <a:endParaRPr lang="en-US" altLang="zh-CN" sz="2400" b="1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24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（內部討論用）</a:t>
            </a:r>
            <a:endParaRPr kumimoji="0" lang="zh-TW" altLang="zh-TW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 Light" panose="020B0304030504040204" pitchFamily="34" charset="-120"/>
              <a:ea typeface="微軟正黑體 Light" panose="020B03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13">
            <a:extLst>
              <a:ext uri="{FF2B5EF4-FFF2-40B4-BE49-F238E27FC236}">
                <a16:creationId xmlns:a16="http://schemas.microsoft.com/office/drawing/2014/main" id="{E0DB0AEA-3E1B-4066-BFCA-5CA254438C49}"/>
              </a:ext>
            </a:extLst>
          </p:cNvPr>
          <p:cNvSpPr txBox="1"/>
          <p:nvPr/>
        </p:nvSpPr>
        <p:spPr>
          <a:xfrm>
            <a:off x="3531658" y="5552239"/>
            <a:ext cx="23606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2018-05-18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 Light" panose="020B0304030504040204" pitchFamily="34" charset="-120"/>
              <a:ea typeface="微軟正黑體 Light" panose="020B03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2" name="Rectangle 17"/>
          <p:cNvSpPr/>
          <p:nvPr/>
        </p:nvSpPr>
        <p:spPr>
          <a:xfrm rot="16200000">
            <a:off x="4361334" y="-4363566"/>
            <a:ext cx="419100" cy="9146232"/>
          </a:xfrm>
          <a:prstGeom prst="rect">
            <a:avLst/>
          </a:prstGeom>
          <a:gradFill flip="none" rotWithShape="1">
            <a:gsLst>
              <a:gs pos="61000">
                <a:srgbClr val="006386"/>
              </a:gs>
              <a:gs pos="100000">
                <a:srgbClr val="008EC0"/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3" name="Rectangle 17"/>
          <p:cNvSpPr/>
          <p:nvPr/>
        </p:nvSpPr>
        <p:spPr>
          <a:xfrm rot="16200000">
            <a:off x="4361334" y="2075334"/>
            <a:ext cx="419100" cy="9146232"/>
          </a:xfrm>
          <a:prstGeom prst="rect">
            <a:avLst/>
          </a:prstGeom>
          <a:gradFill flip="none" rotWithShape="1">
            <a:gsLst>
              <a:gs pos="61000">
                <a:srgbClr val="006386"/>
              </a:gs>
              <a:gs pos="100000">
                <a:srgbClr val="008EC0"/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0130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9AD9BA-F452-411A-81B6-CD2218D69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C5EAE-F1ED-4DBF-BF17-F9A840FF2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 contras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41894"/>
            <a:ext cx="9144000" cy="41930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D13B73-DFEC-4CCA-8B7C-102EB9DBFE9B}"/>
              </a:ext>
            </a:extLst>
          </p:cNvPr>
          <p:cNvSpPr txBox="1"/>
          <p:nvPr/>
        </p:nvSpPr>
        <p:spPr>
          <a:xfrm>
            <a:off x="1494600" y="1861741"/>
            <a:ext cx="2785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MULTIPOINT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49372C-E2FF-4487-BDD9-EC22DDF6771D}"/>
              </a:ext>
            </a:extLst>
          </p:cNvPr>
          <p:cNvSpPr txBox="1"/>
          <p:nvPr/>
        </p:nvSpPr>
        <p:spPr>
          <a:xfrm>
            <a:off x="3806000" y="1861741"/>
            <a:ext cx="2785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MULTIPOINT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6C30C5-D8F0-45A6-8E50-80542A3618E9}"/>
              </a:ext>
            </a:extLst>
          </p:cNvPr>
          <p:cNvSpPr txBox="1"/>
          <p:nvPr/>
        </p:nvSpPr>
        <p:spPr>
          <a:xfrm>
            <a:off x="6358700" y="1861741"/>
            <a:ext cx="2785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MULTIPOINT or POLYGON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AE44A2-E0D5-4A39-BF21-B7572990C5DC}"/>
              </a:ext>
            </a:extLst>
          </p:cNvPr>
          <p:cNvSpPr txBox="1"/>
          <p:nvPr/>
        </p:nvSpPr>
        <p:spPr>
          <a:xfrm>
            <a:off x="228600" y="1861741"/>
            <a:ext cx="1661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POLYGON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21D31B-289A-4DC5-AC0E-24A82974695E}"/>
              </a:ext>
            </a:extLst>
          </p:cNvPr>
          <p:cNvSpPr txBox="1"/>
          <p:nvPr/>
        </p:nvSpPr>
        <p:spPr>
          <a:xfrm>
            <a:off x="1300100" y="4110646"/>
            <a:ext cx="2785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85A687-61E4-439D-9356-AA481D98B1CF}"/>
              </a:ext>
            </a:extLst>
          </p:cNvPr>
          <p:cNvSpPr txBox="1"/>
          <p:nvPr/>
        </p:nvSpPr>
        <p:spPr>
          <a:xfrm>
            <a:off x="3806000" y="4110646"/>
            <a:ext cx="2785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4E9BD2-B482-4F68-98D2-622229D63E7E}"/>
              </a:ext>
            </a:extLst>
          </p:cNvPr>
          <p:cNvSpPr txBox="1"/>
          <p:nvPr/>
        </p:nvSpPr>
        <p:spPr>
          <a:xfrm>
            <a:off x="3179350" y="4961834"/>
            <a:ext cx="278530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</a:p>
          <a:p>
            <a:pPr algn="ctr">
              <a:spcAft>
                <a:spcPts val="1800"/>
              </a:spcAft>
            </a:pPr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Metadata</a:t>
            </a:r>
          </a:p>
        </p:txBody>
      </p:sp>
    </p:spTree>
    <p:extLst>
      <p:ext uri="{BB962C8B-B14F-4D97-AF65-F5344CB8AC3E}">
        <p14:creationId xmlns:p14="http://schemas.microsoft.com/office/powerpoint/2010/main" val="2563358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02A36E-C17E-4934-9526-5F6D499C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416FAD-5D41-42A7-8BDB-A5054D733DB6}"/>
              </a:ext>
            </a:extLst>
          </p:cNvPr>
          <p:cNvSpPr txBox="1"/>
          <p:nvPr/>
        </p:nvSpPr>
        <p:spPr>
          <a:xfrm>
            <a:off x="504000" y="558800"/>
            <a:ext cx="8132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指標計算 </a:t>
            </a:r>
            <a:r>
              <a:rPr lang="en-US" altLang="zh-CN" sz="3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 </a:t>
            </a:r>
            <a:r>
              <a:rPr lang="zh-CN" altLang="en-US" sz="3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視覺化</a:t>
            </a:r>
            <a:endParaRPr lang="en-US" altLang="zh-TW" sz="36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Aft>
                <a:spcPts val="1200"/>
              </a:spcAft>
            </a:pPr>
            <a:endParaRPr lang="en-US" altLang="zh-TW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982062-9B4F-4334-9411-6F4781C08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575" y="2824162"/>
            <a:ext cx="2990850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711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02A36E-C17E-4934-9526-5F6D499C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416FAD-5D41-42A7-8BDB-A5054D733DB6}"/>
              </a:ext>
            </a:extLst>
          </p:cNvPr>
          <p:cNvSpPr txBox="1"/>
          <p:nvPr/>
        </p:nvSpPr>
        <p:spPr>
          <a:xfrm>
            <a:off x="504000" y="558800"/>
            <a:ext cx="813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後續的溝通</a:t>
            </a:r>
            <a:endParaRPr lang="en-US" altLang="zh-TW" sz="2400" b="1" dirty="0">
              <a:solidFill>
                <a:schemeClr val="accent5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3CE436E-724C-4DE4-BB63-0D61705EEC8B}"/>
              </a:ext>
            </a:extLst>
          </p:cNvPr>
          <p:cNvSpPr/>
          <p:nvPr/>
        </p:nvSpPr>
        <p:spPr>
          <a:xfrm>
            <a:off x="863600" y="1401951"/>
            <a:ext cx="7543348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396000">
              <a:spcAft>
                <a:spcPts val="1200"/>
              </a:spcAft>
              <a:buAutoNum type="arabicPeriod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請漁業署考慮更新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data.gov.tw </a:t>
            </a: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上的資料</a:t>
            </a: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396000">
              <a:spcAft>
                <a:spcPts val="1200"/>
              </a:spcAft>
              <a:buAutoNum type="arabicPeriod"/>
            </a:pP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讓漁業署看到目前的視覺化方式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1199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DFCCF7-8C4E-4EC8-82DE-7F8672F8F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7B2357-526A-4567-ACF4-1C7371897F42}"/>
              </a:ext>
            </a:extLst>
          </p:cNvPr>
          <p:cNvSpPr txBox="1"/>
          <p:nvPr/>
        </p:nvSpPr>
        <p:spPr>
          <a:xfrm>
            <a:off x="504000" y="558800"/>
            <a:ext cx="813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前情提要</a:t>
            </a:r>
            <a:endParaRPr lang="en-US" altLang="zh-TW" sz="36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3" name="圓角矩形 84">
            <a:extLst>
              <a:ext uri="{FF2B5EF4-FFF2-40B4-BE49-F238E27FC236}">
                <a16:creationId xmlns:a16="http://schemas.microsoft.com/office/drawing/2014/main" id="{E0308368-A9E0-453F-A3CC-5B740CE950D3}"/>
              </a:ext>
            </a:extLst>
          </p:cNvPr>
          <p:cNvSpPr/>
          <p:nvPr/>
        </p:nvSpPr>
        <p:spPr>
          <a:xfrm>
            <a:off x="922791" y="3334548"/>
            <a:ext cx="7022724" cy="2704822"/>
          </a:xfrm>
          <a:prstGeom prst="roundRect">
            <a:avLst>
              <a:gd name="adj" fmla="val 5307"/>
            </a:avLst>
          </a:prstGeom>
          <a:solidFill>
            <a:schemeClr val="bg1">
              <a:lumMod val="95000"/>
            </a:schemeClr>
          </a:solidFill>
          <a:ln w="254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54" name="原创设计师QQ598969553            _1">
            <a:extLst>
              <a:ext uri="{FF2B5EF4-FFF2-40B4-BE49-F238E27FC236}">
                <a16:creationId xmlns:a16="http://schemas.microsoft.com/office/drawing/2014/main" id="{92E31B9C-4A83-496B-B63A-41299570C856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4553412" y="3393441"/>
            <a:ext cx="1312244" cy="260451"/>
          </a:xfrm>
          <a:prstGeom prst="rightArrow">
            <a:avLst>
              <a:gd name="adj1" fmla="val 50000"/>
              <a:gd name="adj2" fmla="val 50092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  <a:extLst/>
        </p:spPr>
        <p:txBody>
          <a:bodyPr lIns="96172" tIns="48084" rIns="96172" bIns="48084" anchor="ctr"/>
          <a:lstStyle/>
          <a:p>
            <a:pPr>
              <a:lnSpc>
                <a:spcPct val="120000"/>
              </a:lnSpc>
              <a:defRPr/>
            </a:pPr>
            <a:endParaRPr lang="zh-CN" altLang="en-US" sz="12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原创设计师QQ598969553            _1">
            <a:extLst>
              <a:ext uri="{FF2B5EF4-FFF2-40B4-BE49-F238E27FC236}">
                <a16:creationId xmlns:a16="http://schemas.microsoft.com/office/drawing/2014/main" id="{98817813-90AC-4160-B043-A5B2BA6239B9}"/>
              </a:ext>
            </a:extLst>
          </p:cNvPr>
          <p:cNvSpPr/>
          <p:nvPr/>
        </p:nvSpPr>
        <p:spPr>
          <a:xfrm>
            <a:off x="5353235" y="3708574"/>
            <a:ext cx="1828802" cy="1065320"/>
          </a:xfrm>
          <a:prstGeom prst="rect">
            <a:avLst/>
          </a:prstGeom>
          <a:noFill/>
          <a:ln>
            <a:solidFill>
              <a:srgbClr val="7F7F7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431" tIns="44715" rIns="89431" bIns="44715" rtlCol="0" anchor="ctr"/>
          <a:lstStyle/>
          <a:p>
            <a:pPr algn="ctr"/>
            <a:endParaRPr lang="zh-CN" altLang="en-US" sz="1100"/>
          </a:p>
        </p:txBody>
      </p:sp>
      <p:sp>
        <p:nvSpPr>
          <p:cNvPr id="56" name="圓角矩形 154">
            <a:extLst>
              <a:ext uri="{FF2B5EF4-FFF2-40B4-BE49-F238E27FC236}">
                <a16:creationId xmlns:a16="http://schemas.microsoft.com/office/drawing/2014/main" id="{79911933-9EA7-4AE3-8BDE-5A837AA21E49}"/>
              </a:ext>
            </a:extLst>
          </p:cNvPr>
          <p:cNvSpPr/>
          <p:nvPr/>
        </p:nvSpPr>
        <p:spPr>
          <a:xfrm>
            <a:off x="6995604" y="3778431"/>
            <a:ext cx="355107" cy="99429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7" name="群組 146">
            <a:extLst>
              <a:ext uri="{FF2B5EF4-FFF2-40B4-BE49-F238E27FC236}">
                <a16:creationId xmlns:a16="http://schemas.microsoft.com/office/drawing/2014/main" id="{1CFB718A-98D9-454D-9F56-A863FD2C28DD}"/>
              </a:ext>
            </a:extLst>
          </p:cNvPr>
          <p:cNvGrpSpPr/>
          <p:nvPr/>
        </p:nvGrpSpPr>
        <p:grpSpPr>
          <a:xfrm>
            <a:off x="7712576" y="3569324"/>
            <a:ext cx="1238688" cy="1256616"/>
            <a:chOff x="4605390" y="3510636"/>
            <a:chExt cx="1238688" cy="1256616"/>
          </a:xfrm>
        </p:grpSpPr>
        <p:sp>
          <p:nvSpPr>
            <p:cNvPr id="58" name="原创设计师QQ598969553            _3">
              <a:extLst>
                <a:ext uri="{FF2B5EF4-FFF2-40B4-BE49-F238E27FC236}">
                  <a16:creationId xmlns:a16="http://schemas.microsoft.com/office/drawing/2014/main" id="{3E344763-1E5C-4C95-8E79-A9116D227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5390" y="3510636"/>
              <a:ext cx="1238688" cy="1256616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  <a:extLst/>
          </p:spPr>
          <p:txBody>
            <a:bodyPr lIns="96172" tIns="48084" rIns="96172" bIns="48084" anchor="ctr"/>
            <a:lstStyle/>
            <a:p>
              <a:pPr>
                <a:lnSpc>
                  <a:spcPct val="120000"/>
                </a:lnSpc>
                <a:defRPr/>
              </a:pPr>
              <a:endParaRPr lang="zh-CN" altLang="en-US" sz="12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矩形 148">
              <a:extLst>
                <a:ext uri="{FF2B5EF4-FFF2-40B4-BE49-F238E27FC236}">
                  <a16:creationId xmlns:a16="http://schemas.microsoft.com/office/drawing/2014/main" id="{979487CE-049B-4A64-B374-1E4F491FBEF8}"/>
                </a:ext>
              </a:extLst>
            </p:cNvPr>
            <p:cNvSpPr/>
            <p:nvPr/>
          </p:nvSpPr>
          <p:spPr>
            <a:xfrm>
              <a:off x="4735931" y="3983414"/>
              <a:ext cx="977606" cy="312393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TW" sz="1100" b="1" dirty="0">
                  <a:latin typeface="Arial" pitchFamily="34" charset="0"/>
                  <a:ea typeface="微軟正黑體" panose="020B0604030504040204" pitchFamily="34" charset="-120"/>
                  <a:cs typeface="Arial" pitchFamily="34" charset="0"/>
                </a:rPr>
                <a:t>taibon.tw</a:t>
              </a:r>
              <a:endParaRPr lang="zh-TW" altLang="en-US" sz="1100" b="1" dirty="0">
                <a:latin typeface="Arial" pitchFamily="34" charset="0"/>
                <a:cs typeface="Arial" pitchFamily="34" charset="0"/>
              </a:endParaRPr>
            </a:p>
          </p:txBody>
        </p:sp>
      </p:grpSp>
      <p:cxnSp>
        <p:nvCxnSpPr>
          <p:cNvPr id="60" name="直接连接符 15">
            <a:extLst>
              <a:ext uri="{FF2B5EF4-FFF2-40B4-BE49-F238E27FC236}">
                <a16:creationId xmlns:a16="http://schemas.microsoft.com/office/drawing/2014/main" id="{B0507F97-698C-4D96-B245-BCADEB45F340}"/>
              </a:ext>
            </a:extLst>
          </p:cNvPr>
          <p:cNvCxnSpPr/>
          <p:nvPr/>
        </p:nvCxnSpPr>
        <p:spPr>
          <a:xfrm>
            <a:off x="5847986" y="4751805"/>
            <a:ext cx="0" cy="871180"/>
          </a:xfrm>
          <a:prstGeom prst="line">
            <a:avLst/>
          </a:prstGeom>
          <a:ln w="9525"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群組 41">
            <a:extLst>
              <a:ext uri="{FF2B5EF4-FFF2-40B4-BE49-F238E27FC236}">
                <a16:creationId xmlns:a16="http://schemas.microsoft.com/office/drawing/2014/main" id="{9D985BF4-5AAA-4187-8229-6B482DA80922}"/>
              </a:ext>
            </a:extLst>
          </p:cNvPr>
          <p:cNvGrpSpPr/>
          <p:nvPr/>
        </p:nvGrpSpPr>
        <p:grpSpPr>
          <a:xfrm>
            <a:off x="1018813" y="1891444"/>
            <a:ext cx="1238688" cy="1256616"/>
            <a:chOff x="4605390" y="3510636"/>
            <a:chExt cx="1238688" cy="1256616"/>
          </a:xfrm>
        </p:grpSpPr>
        <p:sp>
          <p:nvSpPr>
            <p:cNvPr id="62" name="原创设计师QQ598969553            _3">
              <a:extLst>
                <a:ext uri="{FF2B5EF4-FFF2-40B4-BE49-F238E27FC236}">
                  <a16:creationId xmlns:a16="http://schemas.microsoft.com/office/drawing/2014/main" id="{61FED630-5CAB-4980-B6AA-0D42046838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5390" y="3510636"/>
              <a:ext cx="1238688" cy="1256616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  <a:extLst/>
          </p:spPr>
          <p:txBody>
            <a:bodyPr lIns="96172" tIns="48084" rIns="96172" bIns="48084" anchor="ctr"/>
            <a:lstStyle/>
            <a:p>
              <a:pPr>
                <a:lnSpc>
                  <a:spcPct val="120000"/>
                </a:lnSpc>
                <a:defRPr/>
              </a:pPr>
              <a:endParaRPr lang="zh-CN" altLang="en-US" sz="1200" b="1" kern="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矩形 40">
              <a:extLst>
                <a:ext uri="{FF2B5EF4-FFF2-40B4-BE49-F238E27FC236}">
                  <a16:creationId xmlns:a16="http://schemas.microsoft.com/office/drawing/2014/main" id="{DD604425-EB22-44BE-B769-146BD0C3F300}"/>
                </a:ext>
              </a:extLst>
            </p:cNvPr>
            <p:cNvSpPr/>
            <p:nvPr/>
          </p:nvSpPr>
          <p:spPr>
            <a:xfrm>
              <a:off x="4735931" y="3992807"/>
              <a:ext cx="977606" cy="29360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TW" sz="1100" b="1" dirty="0">
                  <a:latin typeface="Arial" pitchFamily="34" charset="0"/>
                  <a:ea typeface="微軟正黑體" panose="020B0604030504040204" pitchFamily="34" charset="-120"/>
                  <a:cs typeface="Arial" pitchFamily="34" charset="0"/>
                </a:rPr>
                <a:t>data.gov.tw</a:t>
              </a:r>
              <a:endParaRPr lang="zh-TW" altLang="en-US" sz="1100" b="1" dirty="0">
                <a:latin typeface="Arial" pitchFamily="34" charset="0"/>
                <a:cs typeface="Arial" pitchFamily="34" charset="0"/>
              </a:endParaRPr>
            </a:p>
          </p:txBody>
        </p:sp>
      </p:grpSp>
      <p:cxnSp>
        <p:nvCxnSpPr>
          <p:cNvPr id="64" name="直線接點 87">
            <a:extLst>
              <a:ext uri="{FF2B5EF4-FFF2-40B4-BE49-F238E27FC236}">
                <a16:creationId xmlns:a16="http://schemas.microsoft.com/office/drawing/2014/main" id="{6B359802-1391-44F3-B765-51679E7859B4}"/>
              </a:ext>
            </a:extLst>
          </p:cNvPr>
          <p:cNvCxnSpPr/>
          <p:nvPr/>
        </p:nvCxnSpPr>
        <p:spPr>
          <a:xfrm flipH="1">
            <a:off x="1323105" y="4260939"/>
            <a:ext cx="3382061" cy="1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群組 94">
            <a:extLst>
              <a:ext uri="{FF2B5EF4-FFF2-40B4-BE49-F238E27FC236}">
                <a16:creationId xmlns:a16="http://schemas.microsoft.com/office/drawing/2014/main" id="{05DDF338-0C7F-4E3D-AA06-2A9FCE88B6C9}"/>
              </a:ext>
            </a:extLst>
          </p:cNvPr>
          <p:cNvGrpSpPr/>
          <p:nvPr/>
        </p:nvGrpSpPr>
        <p:grpSpPr>
          <a:xfrm>
            <a:off x="1163295" y="3651465"/>
            <a:ext cx="314232" cy="2197408"/>
            <a:chOff x="114002" y="1952076"/>
            <a:chExt cx="475818" cy="3327377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66" name="矩形: 圓角 196">
              <a:extLst>
                <a:ext uri="{FF2B5EF4-FFF2-40B4-BE49-F238E27FC236}">
                  <a16:creationId xmlns:a16="http://schemas.microsoft.com/office/drawing/2014/main" id="{A4F12882-5671-4CFC-9020-914C397C774F}"/>
                </a:ext>
              </a:extLst>
            </p:cNvPr>
            <p:cNvSpPr/>
            <p:nvPr/>
          </p:nvSpPr>
          <p:spPr>
            <a:xfrm rot="5400000">
              <a:off x="-1311778" y="3377856"/>
              <a:ext cx="3327377" cy="475818"/>
            </a:xfrm>
            <a:prstGeom prst="roundRect">
              <a:avLst>
                <a:gd name="adj" fmla="val 20037"/>
              </a:avLst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900" b="1" dirty="0">
                <a:solidFill>
                  <a:schemeClr val="tx1"/>
                </a:solidFill>
              </a:endParaRPr>
            </a:p>
          </p:txBody>
        </p:sp>
        <p:sp>
          <p:nvSpPr>
            <p:cNvPr id="67" name="矩形 96">
              <a:extLst>
                <a:ext uri="{FF2B5EF4-FFF2-40B4-BE49-F238E27FC236}">
                  <a16:creationId xmlns:a16="http://schemas.microsoft.com/office/drawing/2014/main" id="{0F8CD322-89A5-45BF-BEFC-14E9922D9154}"/>
                </a:ext>
              </a:extLst>
            </p:cNvPr>
            <p:cNvSpPr/>
            <p:nvPr/>
          </p:nvSpPr>
          <p:spPr>
            <a:xfrm>
              <a:off x="187306" y="2040743"/>
              <a:ext cx="329208" cy="3215703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11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本計畫可茲利用的原始資料</a:t>
              </a:r>
              <a:endParaRPr lang="zh-CN" altLang="en-US" sz="11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68" name="群組 127">
            <a:extLst>
              <a:ext uri="{FF2B5EF4-FFF2-40B4-BE49-F238E27FC236}">
                <a16:creationId xmlns:a16="http://schemas.microsoft.com/office/drawing/2014/main" id="{EEC6DE82-5914-451B-9D9A-416C7D0810DF}"/>
              </a:ext>
            </a:extLst>
          </p:cNvPr>
          <p:cNvGrpSpPr/>
          <p:nvPr/>
        </p:nvGrpSpPr>
        <p:grpSpPr>
          <a:xfrm>
            <a:off x="5840529" y="4633030"/>
            <a:ext cx="1900800" cy="274525"/>
            <a:chOff x="6328801" y="5398803"/>
            <a:chExt cx="1006468" cy="274525"/>
          </a:xfrm>
        </p:grpSpPr>
        <p:sp>
          <p:nvSpPr>
            <p:cNvPr id="69" name="矩形: 圓角 196">
              <a:extLst>
                <a:ext uri="{FF2B5EF4-FFF2-40B4-BE49-F238E27FC236}">
                  <a16:creationId xmlns:a16="http://schemas.microsoft.com/office/drawing/2014/main" id="{17182484-5A91-423E-AD21-40D712395C1E}"/>
                </a:ext>
              </a:extLst>
            </p:cNvPr>
            <p:cNvSpPr/>
            <p:nvPr/>
          </p:nvSpPr>
          <p:spPr>
            <a:xfrm>
              <a:off x="6328801" y="5398803"/>
              <a:ext cx="1006468" cy="269738"/>
            </a:xfrm>
            <a:prstGeom prst="roundRect">
              <a:avLst>
                <a:gd name="adj" fmla="val 20037"/>
              </a:avLst>
            </a:prstGeom>
            <a:solidFill>
              <a:schemeClr val="bg1"/>
            </a:solidFill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900" dirty="0"/>
            </a:p>
          </p:txBody>
        </p:sp>
        <p:sp>
          <p:nvSpPr>
            <p:cNvPr id="70" name="矩形 98">
              <a:extLst>
                <a:ext uri="{FF2B5EF4-FFF2-40B4-BE49-F238E27FC236}">
                  <a16:creationId xmlns:a16="http://schemas.microsoft.com/office/drawing/2014/main" id="{8B9233AE-CCDA-4EF4-9CFD-709837FF8D27}"/>
                </a:ext>
              </a:extLst>
            </p:cNvPr>
            <p:cNvSpPr/>
            <p:nvPr/>
          </p:nvSpPr>
          <p:spPr>
            <a:xfrm>
              <a:off x="6342905" y="5411718"/>
              <a:ext cx="978262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11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指標資料計算暨分析報告</a:t>
              </a:r>
              <a:endParaRPr lang="zh-CN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71" name="矩形: 圓角 196">
            <a:extLst>
              <a:ext uri="{FF2B5EF4-FFF2-40B4-BE49-F238E27FC236}">
                <a16:creationId xmlns:a16="http://schemas.microsoft.com/office/drawing/2014/main" id="{8700931E-5349-4A7B-BB61-274C500FB9CA}"/>
              </a:ext>
            </a:extLst>
          </p:cNvPr>
          <p:cNvSpPr/>
          <p:nvPr/>
        </p:nvSpPr>
        <p:spPr>
          <a:xfrm>
            <a:off x="1888306" y="4123935"/>
            <a:ext cx="946785" cy="269738"/>
          </a:xfrm>
          <a:prstGeom prst="roundRect">
            <a:avLst>
              <a:gd name="adj" fmla="val 20037"/>
            </a:avLst>
          </a:prstGeom>
          <a:solidFill>
            <a:schemeClr val="bg1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sp>
        <p:nvSpPr>
          <p:cNvPr id="72" name="矩形 102">
            <a:extLst>
              <a:ext uri="{FF2B5EF4-FFF2-40B4-BE49-F238E27FC236}">
                <a16:creationId xmlns:a16="http://schemas.microsoft.com/office/drawing/2014/main" id="{1CAC711C-E2EE-4919-99C0-24777FB98FBE}"/>
              </a:ext>
            </a:extLst>
          </p:cNvPr>
          <p:cNvSpPr/>
          <p:nvPr/>
        </p:nvSpPr>
        <p:spPr>
          <a:xfrm>
            <a:off x="1950821" y="4136850"/>
            <a:ext cx="82175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資料清理</a:t>
            </a:r>
            <a:endParaRPr lang="zh-CN" alt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3" name="AutoShape 27">
            <a:extLst>
              <a:ext uri="{FF2B5EF4-FFF2-40B4-BE49-F238E27FC236}">
                <a16:creationId xmlns:a16="http://schemas.microsoft.com/office/drawing/2014/main" id="{35E880F8-78A9-4F8E-96FE-934FD2CEFC4A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5565065" y="4738676"/>
            <a:ext cx="114863" cy="79521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90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74" name="AutoShape 27">
            <a:extLst>
              <a:ext uri="{FF2B5EF4-FFF2-40B4-BE49-F238E27FC236}">
                <a16:creationId xmlns:a16="http://schemas.microsoft.com/office/drawing/2014/main" id="{4301AB6A-3448-4DF3-ABEC-7BF8FCFA477A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1653873" y="4221178"/>
            <a:ext cx="114863" cy="79521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90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75" name="文本框 28">
            <a:extLst>
              <a:ext uri="{FF2B5EF4-FFF2-40B4-BE49-F238E27FC236}">
                <a16:creationId xmlns:a16="http://schemas.microsoft.com/office/drawing/2014/main" id="{22A770B8-ADC9-43BD-AEFD-1F3D951589B3}"/>
              </a:ext>
            </a:extLst>
          </p:cNvPr>
          <p:cNvSpPr txBox="1"/>
          <p:nvPr/>
        </p:nvSpPr>
        <p:spPr>
          <a:xfrm>
            <a:off x="5878870" y="4938688"/>
            <a:ext cx="2173177" cy="915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保存指標計算的詳細過程</a:t>
            </a:r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just">
              <a:spcAft>
                <a:spcPts val="300"/>
              </a:spcAft>
            </a:pPr>
            <a:r>
              <a:rPr lang="zh-TW" altLang="en-US" sz="105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資料來源及資料的匯入</a:t>
            </a:r>
            <a:endParaRPr lang="en-US" altLang="zh-TW" sz="10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just">
              <a:spcAft>
                <a:spcPts val="300"/>
              </a:spcAft>
            </a:pPr>
            <a:r>
              <a:rPr lang="zh-TW" altLang="en-US" sz="105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資料清理步驟</a:t>
            </a:r>
            <a:endParaRPr lang="en-US" altLang="zh-TW" sz="10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just">
              <a:spcAft>
                <a:spcPts val="600"/>
              </a:spcAft>
            </a:pPr>
            <a:r>
              <a:rPr lang="zh-TW" altLang="en-US" sz="105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指標計算</a:t>
            </a:r>
            <a:endParaRPr lang="zh-CN" altLang="en-US" sz="10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6" name="AutoShape 27">
            <a:extLst>
              <a:ext uri="{FF2B5EF4-FFF2-40B4-BE49-F238E27FC236}">
                <a16:creationId xmlns:a16="http://schemas.microsoft.com/office/drawing/2014/main" id="{113128DF-DFFD-46CD-9025-A68454854EBA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5565065" y="3673356"/>
            <a:ext cx="114863" cy="79521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90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77" name="AutoShape 27">
            <a:extLst>
              <a:ext uri="{FF2B5EF4-FFF2-40B4-BE49-F238E27FC236}">
                <a16:creationId xmlns:a16="http://schemas.microsoft.com/office/drawing/2014/main" id="{388E6ABE-8856-4AFD-A741-998F03A65B32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3021034" y="4221178"/>
            <a:ext cx="114863" cy="79521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90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78" name="矩形: 圓角 196">
            <a:extLst>
              <a:ext uri="{FF2B5EF4-FFF2-40B4-BE49-F238E27FC236}">
                <a16:creationId xmlns:a16="http://schemas.microsoft.com/office/drawing/2014/main" id="{6A17BDD8-0143-490B-A304-F545F45D99B7}"/>
              </a:ext>
            </a:extLst>
          </p:cNvPr>
          <p:cNvSpPr/>
          <p:nvPr/>
        </p:nvSpPr>
        <p:spPr>
          <a:xfrm>
            <a:off x="3273223" y="4123935"/>
            <a:ext cx="1023570" cy="269738"/>
          </a:xfrm>
          <a:prstGeom prst="roundRect">
            <a:avLst>
              <a:gd name="adj" fmla="val 20037"/>
            </a:avLst>
          </a:prstGeom>
          <a:solidFill>
            <a:schemeClr val="bg1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sp>
        <p:nvSpPr>
          <p:cNvPr id="79" name="矩形 119">
            <a:extLst>
              <a:ext uri="{FF2B5EF4-FFF2-40B4-BE49-F238E27FC236}">
                <a16:creationId xmlns:a16="http://schemas.microsoft.com/office/drawing/2014/main" id="{193C42D6-2A99-4443-89B8-4D15309B3F64}"/>
              </a:ext>
            </a:extLst>
          </p:cNvPr>
          <p:cNvSpPr/>
          <p:nvPr/>
        </p:nvSpPr>
        <p:spPr>
          <a:xfrm>
            <a:off x="3335738" y="4136850"/>
            <a:ext cx="88840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資料標準化</a:t>
            </a:r>
            <a:endParaRPr lang="zh-CN" alt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0" name="矩形 120">
            <a:extLst>
              <a:ext uri="{FF2B5EF4-FFF2-40B4-BE49-F238E27FC236}">
                <a16:creationId xmlns:a16="http://schemas.microsoft.com/office/drawing/2014/main" id="{EC7B2AB1-AC93-4CE1-B4DB-1246DADCE655}"/>
              </a:ext>
            </a:extLst>
          </p:cNvPr>
          <p:cNvSpPr/>
          <p:nvPr/>
        </p:nvSpPr>
        <p:spPr>
          <a:xfrm>
            <a:off x="949912" y="3373941"/>
            <a:ext cx="5803314" cy="372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TW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微軟正黑體" panose="020B0604030504040204" pitchFamily="34" charset="-120"/>
                <a:cs typeface="Arial" pitchFamily="34" charset="0"/>
              </a:rPr>
              <a:t>TaiBON</a:t>
            </a:r>
            <a:r>
              <a:rPr lang="en-US" altLang="zh-TW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微軟正黑體" panose="020B0604030504040204" pitchFamily="34" charset="-120"/>
                <a:cs typeface="Arial" pitchFamily="34" charset="0"/>
              </a:rPr>
              <a:t> GitHub</a:t>
            </a:r>
            <a:endParaRPr lang="zh-TW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1" name="AutoShape 27">
            <a:extLst>
              <a:ext uri="{FF2B5EF4-FFF2-40B4-BE49-F238E27FC236}">
                <a16:creationId xmlns:a16="http://schemas.microsoft.com/office/drawing/2014/main" id="{E08F8DA6-04C5-41D7-ABF3-7D54AFD0F6A2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4468093" y="4221178"/>
            <a:ext cx="114863" cy="79521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xtLst/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90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grpSp>
        <p:nvGrpSpPr>
          <p:cNvPr id="82" name="群組 134">
            <a:extLst>
              <a:ext uri="{FF2B5EF4-FFF2-40B4-BE49-F238E27FC236}">
                <a16:creationId xmlns:a16="http://schemas.microsoft.com/office/drawing/2014/main" id="{DAEB1B04-98C2-4EAC-86BF-1A12F4CFB739}"/>
              </a:ext>
            </a:extLst>
          </p:cNvPr>
          <p:cNvGrpSpPr/>
          <p:nvPr/>
        </p:nvGrpSpPr>
        <p:grpSpPr>
          <a:xfrm>
            <a:off x="5840529" y="3461173"/>
            <a:ext cx="1563449" cy="484195"/>
            <a:chOff x="6328801" y="4494442"/>
            <a:chExt cx="1006468" cy="269738"/>
          </a:xfrm>
        </p:grpSpPr>
        <p:sp>
          <p:nvSpPr>
            <p:cNvPr id="83" name="矩形: 圓角 196">
              <a:extLst>
                <a:ext uri="{FF2B5EF4-FFF2-40B4-BE49-F238E27FC236}">
                  <a16:creationId xmlns:a16="http://schemas.microsoft.com/office/drawing/2014/main" id="{75E1672A-832F-43E0-BA06-A777E9FC55EA}"/>
                </a:ext>
              </a:extLst>
            </p:cNvPr>
            <p:cNvSpPr/>
            <p:nvPr/>
          </p:nvSpPr>
          <p:spPr>
            <a:xfrm>
              <a:off x="6328801" y="4494442"/>
              <a:ext cx="1006468" cy="269738"/>
            </a:xfrm>
            <a:prstGeom prst="roundRect">
              <a:avLst>
                <a:gd name="adj" fmla="val 20037"/>
              </a:avLst>
            </a:prstGeom>
            <a:solidFill>
              <a:schemeClr val="bg1"/>
            </a:solidFill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900" dirty="0"/>
            </a:p>
          </p:txBody>
        </p:sp>
        <p:sp>
          <p:nvSpPr>
            <p:cNvPr id="84" name="矩形 126">
              <a:extLst>
                <a:ext uri="{FF2B5EF4-FFF2-40B4-BE49-F238E27FC236}">
                  <a16:creationId xmlns:a16="http://schemas.microsoft.com/office/drawing/2014/main" id="{B9EA79CE-7D41-4448-9E03-8A1998D61E6A}"/>
                </a:ext>
              </a:extLst>
            </p:cNvPr>
            <p:cNvSpPr/>
            <p:nvPr/>
          </p:nvSpPr>
          <p:spPr>
            <a:xfrm>
              <a:off x="6408486" y="4507357"/>
              <a:ext cx="847100" cy="2400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11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指標內容視覺化</a:t>
              </a:r>
              <a:endPara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11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（如趨勢圖展示）</a:t>
              </a:r>
              <a:endParaRPr lang="zh-CN" altLang="en-US" sz="11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85" name="原创设计师QQ598969553            _1">
            <a:extLst>
              <a:ext uri="{FF2B5EF4-FFF2-40B4-BE49-F238E27FC236}">
                <a16:creationId xmlns:a16="http://schemas.microsoft.com/office/drawing/2014/main" id="{261A0783-76A2-4773-B581-A66479FA5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6121" y="3601056"/>
            <a:ext cx="630314" cy="260451"/>
          </a:xfrm>
          <a:prstGeom prst="rightArrow">
            <a:avLst>
              <a:gd name="adj1" fmla="val 50000"/>
              <a:gd name="adj2" fmla="val 50092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  <a:extLst/>
        </p:spPr>
        <p:txBody>
          <a:bodyPr lIns="96172" tIns="48084" rIns="96172" bIns="48084" anchor="ctr"/>
          <a:lstStyle/>
          <a:p>
            <a:pPr>
              <a:lnSpc>
                <a:spcPct val="120000"/>
              </a:lnSpc>
              <a:defRPr/>
            </a:pPr>
            <a:endParaRPr lang="zh-CN" altLang="en-US" sz="12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6" name="原创设计师QQ598969553            _1">
            <a:extLst>
              <a:ext uri="{FF2B5EF4-FFF2-40B4-BE49-F238E27FC236}">
                <a16:creationId xmlns:a16="http://schemas.microsoft.com/office/drawing/2014/main" id="{D33DF479-0778-4A9E-81A9-DB2723EAF9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350" y="4595355"/>
            <a:ext cx="284085" cy="260451"/>
          </a:xfrm>
          <a:prstGeom prst="rightArrow">
            <a:avLst>
              <a:gd name="adj1" fmla="val 50000"/>
              <a:gd name="adj2" fmla="val 50092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  <a:extLst/>
        </p:spPr>
        <p:txBody>
          <a:bodyPr lIns="96172" tIns="48084" rIns="96172" bIns="48084" anchor="ctr"/>
          <a:lstStyle/>
          <a:p>
            <a:pPr>
              <a:lnSpc>
                <a:spcPct val="120000"/>
              </a:lnSpc>
              <a:defRPr/>
            </a:pPr>
            <a:endParaRPr lang="zh-CN" altLang="en-US" sz="1200" b="1" kern="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87" name="群組 138">
            <a:extLst>
              <a:ext uri="{FF2B5EF4-FFF2-40B4-BE49-F238E27FC236}">
                <a16:creationId xmlns:a16="http://schemas.microsoft.com/office/drawing/2014/main" id="{FCA3BAC8-7C00-431B-BE97-0406AACB20DD}"/>
              </a:ext>
            </a:extLst>
          </p:cNvPr>
          <p:cNvGrpSpPr/>
          <p:nvPr/>
        </p:nvGrpSpPr>
        <p:grpSpPr>
          <a:xfrm>
            <a:off x="213383" y="2630532"/>
            <a:ext cx="314232" cy="1599090"/>
            <a:chOff x="114000" y="1952075"/>
            <a:chExt cx="475818" cy="2421387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88" name="矩形: 圓角 196">
              <a:extLst>
                <a:ext uri="{FF2B5EF4-FFF2-40B4-BE49-F238E27FC236}">
                  <a16:creationId xmlns:a16="http://schemas.microsoft.com/office/drawing/2014/main" id="{E5A8E1D8-09D1-42B3-916B-0846ECFD2E70}"/>
                </a:ext>
              </a:extLst>
            </p:cNvPr>
            <p:cNvSpPr/>
            <p:nvPr/>
          </p:nvSpPr>
          <p:spPr>
            <a:xfrm rot="5400000">
              <a:off x="-858785" y="2924860"/>
              <a:ext cx="2421387" cy="475818"/>
            </a:xfrm>
            <a:prstGeom prst="roundRect">
              <a:avLst>
                <a:gd name="adj" fmla="val 20037"/>
              </a:avLst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900" b="1" dirty="0">
                <a:solidFill>
                  <a:schemeClr val="tx1"/>
                </a:solidFill>
              </a:endParaRPr>
            </a:p>
          </p:txBody>
        </p:sp>
        <p:sp>
          <p:nvSpPr>
            <p:cNvPr id="89" name="矩形 140">
              <a:extLst>
                <a:ext uri="{FF2B5EF4-FFF2-40B4-BE49-F238E27FC236}">
                  <a16:creationId xmlns:a16="http://schemas.microsoft.com/office/drawing/2014/main" id="{E57AC00B-9D7A-4009-AAC0-7783F4C44D0E}"/>
                </a:ext>
              </a:extLst>
            </p:cNvPr>
            <p:cNvSpPr/>
            <p:nvPr/>
          </p:nvSpPr>
          <p:spPr>
            <a:xfrm>
              <a:off x="183378" y="2061559"/>
              <a:ext cx="329208" cy="2190406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sz="11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政府部會原始資料</a:t>
              </a:r>
              <a:endParaRPr lang="zh-CN" altLang="en-US" sz="11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91" name="原创设计师QQ598969553            _1">
            <a:extLst>
              <a:ext uri="{FF2B5EF4-FFF2-40B4-BE49-F238E27FC236}">
                <a16:creationId xmlns:a16="http://schemas.microsoft.com/office/drawing/2014/main" id="{E8B1684D-C51E-46B3-8E61-D1E0924C8B64}"/>
              </a:ext>
            </a:extLst>
          </p:cNvPr>
          <p:cNvSpPr>
            <a:spLocks noChangeArrowheads="1"/>
          </p:cNvSpPr>
          <p:nvPr/>
        </p:nvSpPr>
        <p:spPr bwMode="auto">
          <a:xfrm rot="20058035">
            <a:off x="603681" y="2846453"/>
            <a:ext cx="461639" cy="260451"/>
          </a:xfrm>
          <a:prstGeom prst="rightArrow">
            <a:avLst>
              <a:gd name="adj1" fmla="val 50000"/>
              <a:gd name="adj2" fmla="val 50092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  <a:extLst/>
        </p:spPr>
        <p:txBody>
          <a:bodyPr lIns="96172" tIns="48084" rIns="96172" bIns="48084" anchor="ctr"/>
          <a:lstStyle/>
          <a:p>
            <a:pPr>
              <a:lnSpc>
                <a:spcPct val="120000"/>
              </a:lnSpc>
              <a:defRPr/>
            </a:pPr>
            <a:endParaRPr lang="zh-CN" altLang="en-US" sz="12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2" name="原创设计师QQ598969553            _1">
            <a:extLst>
              <a:ext uri="{FF2B5EF4-FFF2-40B4-BE49-F238E27FC236}">
                <a16:creationId xmlns:a16="http://schemas.microsoft.com/office/drawing/2014/main" id="{C53E2453-3F86-4EC9-859F-69BEDF3FFEA8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1047563" y="3097790"/>
            <a:ext cx="727969" cy="260451"/>
          </a:xfrm>
          <a:prstGeom prst="rightArrow">
            <a:avLst>
              <a:gd name="adj1" fmla="val 50000"/>
              <a:gd name="adj2" fmla="val 50092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  <a:prstDash val="solid"/>
          </a:ln>
          <a:effectLst/>
          <a:extLst/>
        </p:spPr>
        <p:txBody>
          <a:bodyPr lIns="96172" tIns="48084" rIns="96172" bIns="48084" anchor="ctr"/>
          <a:lstStyle/>
          <a:p>
            <a:pPr>
              <a:lnSpc>
                <a:spcPct val="120000"/>
              </a:lnSpc>
              <a:defRPr/>
            </a:pPr>
            <a:endParaRPr lang="zh-CN" altLang="en-US" sz="12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5" name="矩形 152">
            <a:extLst>
              <a:ext uri="{FF2B5EF4-FFF2-40B4-BE49-F238E27FC236}">
                <a16:creationId xmlns:a16="http://schemas.microsoft.com/office/drawing/2014/main" id="{D7FA1BD6-147E-48CE-B389-38ED9420CADB}"/>
              </a:ext>
            </a:extLst>
          </p:cNvPr>
          <p:cNvSpPr/>
          <p:nvPr/>
        </p:nvSpPr>
        <p:spPr>
          <a:xfrm>
            <a:off x="2228296" y="4359363"/>
            <a:ext cx="585925" cy="289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TW" sz="1100" b="1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微軟正黑體" panose="020B0604030504040204" pitchFamily="34" charset="-120"/>
                <a:cs typeface="Arial" pitchFamily="34" charset="0"/>
              </a:rPr>
              <a:t>by R</a:t>
            </a:r>
            <a:endParaRPr lang="zh-TW" altLang="en-US" sz="1100" b="1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6" name="矩形 153">
            <a:extLst>
              <a:ext uri="{FF2B5EF4-FFF2-40B4-BE49-F238E27FC236}">
                <a16:creationId xmlns:a16="http://schemas.microsoft.com/office/drawing/2014/main" id="{6E250B17-BAE1-47DE-8894-31AB4F2F38EB}"/>
              </a:ext>
            </a:extLst>
          </p:cNvPr>
          <p:cNvSpPr/>
          <p:nvPr/>
        </p:nvSpPr>
        <p:spPr>
          <a:xfrm>
            <a:off x="6596110" y="3897724"/>
            <a:ext cx="1047564" cy="2895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TW" sz="1100" b="1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微軟正黑體" panose="020B0604030504040204" pitchFamily="34" charset="-120"/>
                <a:cs typeface="Arial" pitchFamily="34" charset="0"/>
              </a:rPr>
              <a:t>by Shiny</a:t>
            </a:r>
            <a:endParaRPr lang="zh-TW" altLang="en-US" sz="1100" b="1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7" name="矩形 155">
            <a:extLst>
              <a:ext uri="{FF2B5EF4-FFF2-40B4-BE49-F238E27FC236}">
                <a16:creationId xmlns:a16="http://schemas.microsoft.com/office/drawing/2014/main" id="{668541C9-4A3F-4343-A9AE-AB68689B68E2}"/>
              </a:ext>
            </a:extLst>
          </p:cNvPr>
          <p:cNvSpPr/>
          <p:nvPr/>
        </p:nvSpPr>
        <p:spPr>
          <a:xfrm>
            <a:off x="6596110" y="5593359"/>
            <a:ext cx="122391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100" b="1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微軟正黑體" panose="020B0604030504040204" pitchFamily="34" charset="-120"/>
                <a:cs typeface="Arial" pitchFamily="34" charset="0"/>
              </a:rPr>
              <a:t>by R Markdown or </a:t>
            </a:r>
            <a:r>
              <a:rPr lang="en-US" altLang="zh-TW" sz="1100" b="1" dirty="0" err="1">
                <a:solidFill>
                  <a:schemeClr val="bg1">
                    <a:lumMod val="50000"/>
                  </a:schemeClr>
                </a:solidFill>
                <a:latin typeface="Arial" pitchFamily="34" charset="0"/>
                <a:ea typeface="微軟正黑體" panose="020B0604030504040204" pitchFamily="34" charset="-120"/>
                <a:cs typeface="Arial" pitchFamily="34" charset="0"/>
              </a:rPr>
              <a:t>Jupyter</a:t>
            </a:r>
            <a:endParaRPr lang="zh-TW" altLang="en-US" sz="1100" b="1" dirty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8" name="矩形: 圓角 196">
            <a:extLst>
              <a:ext uri="{FF2B5EF4-FFF2-40B4-BE49-F238E27FC236}">
                <a16:creationId xmlns:a16="http://schemas.microsoft.com/office/drawing/2014/main" id="{BC001C1A-BB6C-4ECC-8461-3514EA6B82A4}"/>
              </a:ext>
            </a:extLst>
          </p:cNvPr>
          <p:cNvSpPr/>
          <p:nvPr/>
        </p:nvSpPr>
        <p:spPr>
          <a:xfrm>
            <a:off x="4693650" y="4123935"/>
            <a:ext cx="1742662" cy="269738"/>
          </a:xfrm>
          <a:prstGeom prst="roundRect">
            <a:avLst>
              <a:gd name="adj" fmla="val 20037"/>
            </a:avLst>
          </a:prstGeom>
          <a:solidFill>
            <a:schemeClr val="bg1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00" dirty="0"/>
          </a:p>
        </p:txBody>
      </p:sp>
      <p:sp>
        <p:nvSpPr>
          <p:cNvPr id="99" name="矩形 123">
            <a:extLst>
              <a:ext uri="{FF2B5EF4-FFF2-40B4-BE49-F238E27FC236}">
                <a16:creationId xmlns:a16="http://schemas.microsoft.com/office/drawing/2014/main" id="{89DBA1F0-275A-447C-9123-D7A481A1561B}"/>
              </a:ext>
            </a:extLst>
          </p:cNvPr>
          <p:cNvSpPr/>
          <p:nvPr/>
        </p:nvSpPr>
        <p:spPr>
          <a:xfrm>
            <a:off x="4756164" y="4136850"/>
            <a:ext cx="160499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1100" dirty="0">
                <a:latin typeface="Arial" pitchFamily="34" charset="0"/>
                <a:ea typeface="微軟正黑體" panose="020B0604030504040204" pitchFamily="34" charset="-120"/>
                <a:cs typeface="Arial" pitchFamily="34" charset="0"/>
              </a:rPr>
              <a:t>URLs to </a:t>
            </a:r>
            <a:r>
              <a:rPr lang="en-US" altLang="zh-CN" sz="1100" dirty="0">
                <a:latin typeface="Arial" pitchFamily="34" charset="0"/>
                <a:ea typeface="微軟正黑體" panose="020B0604030504040204" pitchFamily="34" charset="-120"/>
                <a:cs typeface="Arial" pitchFamily="34" charset="0"/>
              </a:rPr>
              <a:t>Data in CSV</a:t>
            </a:r>
            <a:endParaRPr lang="zh-CN" altLang="en-US" sz="1100" dirty="0">
              <a:latin typeface="Arial" pitchFamily="34" charset="0"/>
              <a:ea typeface="微軟正黑體" panose="020B0604030504040204" pitchFamily="34" charset="-120"/>
              <a:cs typeface="Arial" pitchFamily="34" charset="0"/>
            </a:endParaRPr>
          </a:p>
        </p:txBody>
      </p:sp>
      <p:sp>
        <p:nvSpPr>
          <p:cNvPr id="100" name="矩形 161">
            <a:extLst>
              <a:ext uri="{FF2B5EF4-FFF2-40B4-BE49-F238E27FC236}">
                <a16:creationId xmlns:a16="http://schemas.microsoft.com/office/drawing/2014/main" id="{7960D7BD-2411-4E7C-A9BF-B47219A4944B}"/>
              </a:ext>
            </a:extLst>
          </p:cNvPr>
          <p:cNvSpPr/>
          <p:nvPr/>
        </p:nvSpPr>
        <p:spPr>
          <a:xfrm>
            <a:off x="4500609" y="2326099"/>
            <a:ext cx="2100216" cy="532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TW" altLang="en-US" sz="1100" dirty="0">
                <a:latin typeface="微軟正黑體" pitchFamily="34" charset="-120"/>
                <a:ea typeface="微軟正黑體" pitchFamily="34" charset="-120"/>
                <a:cs typeface="Arial" pitchFamily="34" charset="0"/>
              </a:rPr>
              <a:t>可為他人所使用（後來者毋須再重複一次資料清理的過程）</a:t>
            </a:r>
          </a:p>
        </p:txBody>
      </p:sp>
      <p:sp>
        <p:nvSpPr>
          <p:cNvPr id="109" name="Arc 108">
            <a:extLst>
              <a:ext uri="{FF2B5EF4-FFF2-40B4-BE49-F238E27FC236}">
                <a16:creationId xmlns:a16="http://schemas.microsoft.com/office/drawing/2014/main" id="{B4EF76CE-2040-4274-A986-E3661D9179F1}"/>
              </a:ext>
            </a:extLst>
          </p:cNvPr>
          <p:cNvSpPr/>
          <p:nvPr/>
        </p:nvSpPr>
        <p:spPr>
          <a:xfrm rot="8969622">
            <a:off x="68730" y="476211"/>
            <a:ext cx="6309753" cy="4989055"/>
          </a:xfrm>
          <a:prstGeom prst="arc">
            <a:avLst>
              <a:gd name="adj1" fmla="val 14955846"/>
              <a:gd name="adj2" fmla="val 241676"/>
            </a:avLst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0" name="矩形 120">
            <a:extLst>
              <a:ext uri="{FF2B5EF4-FFF2-40B4-BE49-F238E27FC236}">
                <a16:creationId xmlns:a16="http://schemas.microsoft.com/office/drawing/2014/main" id="{ECEA636E-974F-4448-A549-1634EF2BBB2A}"/>
              </a:ext>
            </a:extLst>
          </p:cNvPr>
          <p:cNvSpPr/>
          <p:nvPr/>
        </p:nvSpPr>
        <p:spPr>
          <a:xfrm>
            <a:off x="760211" y="1568325"/>
            <a:ext cx="1822666" cy="343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微軟正黑體" panose="020B0604030504040204" pitchFamily="34" charset="-120"/>
                <a:cs typeface="Arial" pitchFamily="34" charset="0"/>
              </a:rPr>
              <a:t>資料開放平台</a:t>
            </a:r>
            <a:endParaRPr lang="zh-TW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604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160F9B4-6BBE-4DF6-88C1-7DE6A52A0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937"/>
            <a:ext cx="9144000" cy="6312125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C2FF7-3982-4288-842B-FD555BF33461}"/>
              </a:ext>
            </a:extLst>
          </p:cNvPr>
          <p:cNvSpPr/>
          <p:nvPr/>
        </p:nvSpPr>
        <p:spPr>
          <a:xfrm>
            <a:off x="2463800" y="2628900"/>
            <a:ext cx="6426200" cy="1739900"/>
          </a:xfrm>
          <a:prstGeom prst="roundRect">
            <a:avLst>
              <a:gd name="adj" fmla="val 12287"/>
            </a:avLst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02A36E-C17E-4934-9526-5F6D499C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918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02A36E-C17E-4934-9526-5F6D499C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95B0742-70BD-4E4A-BE7E-36188F2EA4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0027882"/>
              </p:ext>
            </p:extLst>
          </p:nvPr>
        </p:nvGraphicFramePr>
        <p:xfrm>
          <a:off x="572" y="1106488"/>
          <a:ext cx="9143428" cy="43798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6204">
                  <a:extLst>
                    <a:ext uri="{9D8B030D-6E8A-4147-A177-3AD203B41FA5}">
                      <a16:colId xmlns:a16="http://schemas.microsoft.com/office/drawing/2014/main" val="3729837789"/>
                    </a:ext>
                  </a:extLst>
                </a:gridCol>
                <a:gridCol w="1372924">
                  <a:extLst>
                    <a:ext uri="{9D8B030D-6E8A-4147-A177-3AD203B41FA5}">
                      <a16:colId xmlns:a16="http://schemas.microsoft.com/office/drawing/2014/main" val="816240343"/>
                    </a:ext>
                  </a:extLst>
                </a:gridCol>
                <a:gridCol w="1239484">
                  <a:extLst>
                    <a:ext uri="{9D8B030D-6E8A-4147-A177-3AD203B41FA5}">
                      <a16:colId xmlns:a16="http://schemas.microsoft.com/office/drawing/2014/main" val="1248725331"/>
                    </a:ext>
                  </a:extLst>
                </a:gridCol>
                <a:gridCol w="1306204">
                  <a:extLst>
                    <a:ext uri="{9D8B030D-6E8A-4147-A177-3AD203B41FA5}">
                      <a16:colId xmlns:a16="http://schemas.microsoft.com/office/drawing/2014/main" val="441318069"/>
                    </a:ext>
                  </a:extLst>
                </a:gridCol>
                <a:gridCol w="1306204">
                  <a:extLst>
                    <a:ext uri="{9D8B030D-6E8A-4147-A177-3AD203B41FA5}">
                      <a16:colId xmlns:a16="http://schemas.microsoft.com/office/drawing/2014/main" val="3634906844"/>
                    </a:ext>
                  </a:extLst>
                </a:gridCol>
                <a:gridCol w="1306204">
                  <a:extLst>
                    <a:ext uri="{9D8B030D-6E8A-4147-A177-3AD203B41FA5}">
                      <a16:colId xmlns:a16="http://schemas.microsoft.com/office/drawing/2014/main" val="1354190295"/>
                    </a:ext>
                  </a:extLst>
                </a:gridCol>
                <a:gridCol w="1306204">
                  <a:extLst>
                    <a:ext uri="{9D8B030D-6E8A-4147-A177-3AD203B41FA5}">
                      <a16:colId xmlns:a16="http://schemas.microsoft.com/office/drawing/2014/main" val="2198897159"/>
                    </a:ext>
                  </a:extLst>
                </a:gridCol>
              </a:tblGrid>
              <a:tr h="15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field001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field002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field003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field004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field005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field006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field007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extLst>
                  <a:ext uri="{0D108BD9-81ED-4DB2-BD59-A6C34878D82A}">
                    <a16:rowId xmlns:a16="http://schemas.microsoft.com/office/drawing/2014/main" val="2753722197"/>
                  </a:ext>
                </a:extLst>
              </a:tr>
              <a:tr h="598090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禁漁區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含漁業資源保育區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農委會漁業署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漁業法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26501.50541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85.67%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40.72%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extLst>
                  <a:ext uri="{0D108BD9-81ED-4DB2-BD59-A6C34878D82A}">
                    <a16:rowId xmlns:a16="http://schemas.microsoft.com/office/drawing/2014/main" val="2599653781"/>
                  </a:ext>
                </a:extLst>
              </a:tr>
              <a:tr h="301619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東沙環礁國家公園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內政部營建署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國家公園法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3534.8938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11.43%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5.43%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extLst>
                  <a:ext uri="{0D108BD9-81ED-4DB2-BD59-A6C34878D82A}">
                    <a16:rowId xmlns:a16="http://schemas.microsoft.com/office/drawing/2014/main" val="1632038327"/>
                  </a:ext>
                </a:extLst>
              </a:tr>
              <a:tr h="449854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澎湖南方四島國家公園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（海洋國家公園管理處）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國家公園法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354.7333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1.15%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0.55%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extLst>
                  <a:ext uri="{0D108BD9-81ED-4DB2-BD59-A6C34878D82A}">
                    <a16:rowId xmlns:a16="http://schemas.microsoft.com/office/drawing/2014/main" val="3380052650"/>
                  </a:ext>
                </a:extLst>
              </a:tr>
              <a:tr h="894562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台江國家公園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內政部營建署（台江國家公園管理處）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國家公園法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344.05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1.11%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0.53%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台江國家公園有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4.3 km2</a:t>
                      </a:r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未與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海浬禁漁區重疊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extLst>
                  <a:ext uri="{0D108BD9-81ED-4DB2-BD59-A6C34878D82A}">
                    <a16:rowId xmlns:a16="http://schemas.microsoft.com/office/drawing/2014/main" val="2882809704"/>
                  </a:ext>
                </a:extLst>
              </a:tr>
              <a:tr h="598090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墾丁國家公園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內政部營建署（墾丁國家公園管理處）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國家公園法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152.0609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0.49%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0.23%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與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海浬禁漁區重疊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extLst>
                  <a:ext uri="{0D108BD9-81ED-4DB2-BD59-A6C34878D82A}">
                    <a16:rowId xmlns:a16="http://schemas.microsoft.com/office/drawing/2014/main" val="892193870"/>
                  </a:ext>
                </a:extLst>
              </a:tr>
              <a:tr h="449854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國家風景特定區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交通部觀光局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發展觀光條例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43.9427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0.14%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0.07%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與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海浬禁漁區重疊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extLst>
                  <a:ext uri="{0D108BD9-81ED-4DB2-BD59-A6C34878D82A}">
                    <a16:rowId xmlns:a16="http://schemas.microsoft.com/office/drawing/2014/main" val="346830224"/>
                  </a:ext>
                </a:extLst>
              </a:tr>
              <a:tr h="449854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野生動物保護區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農委會林務局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野生動物保育法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2.95884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0.01%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與</a:t>
                      </a:r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海浬禁漁區重疊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extLst>
                  <a:ext uri="{0D108BD9-81ED-4DB2-BD59-A6C34878D82A}">
                    <a16:rowId xmlns:a16="http://schemas.microsoft.com/office/drawing/2014/main" val="237548819"/>
                  </a:ext>
                </a:extLst>
              </a:tr>
              <a:tr h="449854"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自然保留區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農委會林務局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文化資產保存法</a:t>
                      </a:r>
                      <a:endParaRPr lang="zh-TW" altLang="en-US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1.1718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TW" sz="12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0.00%</a:t>
                      </a:r>
                      <a:endParaRPr lang="en-US" altLang="zh-TW" sz="12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TW" altLang="en-US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與</a:t>
                      </a:r>
                      <a:r>
                        <a:rPr lang="en-US" altLang="zh-TW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2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海浬禁漁區重疊</a:t>
                      </a:r>
                      <a:endParaRPr lang="zh-TW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7" marR="5147" marT="5147" marB="0" anchor="ctr"/>
                </a:tc>
                <a:extLst>
                  <a:ext uri="{0D108BD9-81ED-4DB2-BD59-A6C34878D82A}">
                    <a16:rowId xmlns:a16="http://schemas.microsoft.com/office/drawing/2014/main" val="2366569232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A238BF26-99D5-43A0-AA78-CAA57094B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15" y="5772078"/>
            <a:ext cx="8160169" cy="704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931F3B-F763-4788-B890-269B4A8BCB45}"/>
              </a:ext>
            </a:extLst>
          </p:cNvPr>
          <p:cNvSpPr txBox="1"/>
          <p:nvPr/>
        </p:nvSpPr>
        <p:spPr>
          <a:xfrm>
            <a:off x="224600" y="352686"/>
            <a:ext cx="7357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漁業署目前在 </a:t>
            </a:r>
            <a:r>
              <a:rPr lang="en-US" altLang="zh-CN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ata.gov.tw </a:t>
            </a:r>
            <a:r>
              <a:rPr lang="zh-CN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上的 </a:t>
            </a:r>
            <a:r>
              <a:rPr lang="en-US" altLang="zh-CN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MPA </a:t>
            </a:r>
            <a:r>
              <a:rPr lang="zh-CN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資料版本</a:t>
            </a:r>
            <a:r>
              <a:rPr lang="en-US" altLang="zh-CN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24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23707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02A36E-C17E-4934-9526-5F6D499C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B4900-A2E7-4C65-A22D-70EE151FA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5656"/>
            <a:ext cx="9144000" cy="54206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D49F9C-5A4D-4DA2-8CA6-D234CD30BB56}"/>
              </a:ext>
            </a:extLst>
          </p:cNvPr>
          <p:cNvSpPr txBox="1"/>
          <p:nvPr/>
        </p:nvSpPr>
        <p:spPr>
          <a:xfrm>
            <a:off x="224600" y="352686"/>
            <a:ext cx="7357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漁業署目前在其官網上的 </a:t>
            </a:r>
            <a:r>
              <a:rPr lang="en-US" altLang="zh-CN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MPA </a:t>
            </a:r>
            <a:r>
              <a:rPr lang="zh-CN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資料版本</a:t>
            </a:r>
            <a:r>
              <a:rPr lang="en-US" altLang="zh-CN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24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8E17E54-0269-466E-98EC-0DE1DC29B884}"/>
              </a:ext>
            </a:extLst>
          </p:cNvPr>
          <p:cNvSpPr/>
          <p:nvPr/>
        </p:nvSpPr>
        <p:spPr>
          <a:xfrm>
            <a:off x="31750" y="2750654"/>
            <a:ext cx="6229350" cy="1897546"/>
          </a:xfrm>
          <a:prstGeom prst="roundRect">
            <a:avLst>
              <a:gd name="adj" fmla="val 12287"/>
            </a:avLst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7969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33A900-55D4-4E85-8C83-FBF50F605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C9EC3A-8E0C-4D38-909F-C6083F1B1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6293"/>
            <a:ext cx="9144000" cy="22504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FBD4DE9-7222-42EB-BE14-3ACA700A7D60}"/>
              </a:ext>
            </a:extLst>
          </p:cNvPr>
          <p:cNvSpPr/>
          <p:nvPr/>
        </p:nvSpPr>
        <p:spPr>
          <a:xfrm>
            <a:off x="44450" y="2286000"/>
            <a:ext cx="9010650" cy="584200"/>
          </a:xfrm>
          <a:prstGeom prst="roundRect">
            <a:avLst>
              <a:gd name="adj" fmla="val 12287"/>
            </a:avLst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0" name="Picture 2" descr="æåæµ·æ´ä¿è­·ååè¨­ç¯å">
            <a:extLst>
              <a:ext uri="{FF2B5EF4-FFF2-40B4-BE49-F238E27FC236}">
                <a16:creationId xmlns:a16="http://schemas.microsoft.com/office/drawing/2014/main" id="{63D47320-AF38-4A27-9C7B-EBE7DE387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301" y="3173057"/>
            <a:ext cx="2311400" cy="3183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72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02A36E-C17E-4934-9526-5F6D499C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B4900-A2E7-4C65-A22D-70EE151FA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5656"/>
            <a:ext cx="9144000" cy="54206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D49F9C-5A4D-4DA2-8CA6-D234CD30BB56}"/>
              </a:ext>
            </a:extLst>
          </p:cNvPr>
          <p:cNvSpPr txBox="1"/>
          <p:nvPr/>
        </p:nvSpPr>
        <p:spPr>
          <a:xfrm>
            <a:off x="224600" y="352686"/>
            <a:ext cx="7357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漁業署目前在其官網上的 </a:t>
            </a:r>
            <a:r>
              <a:rPr lang="en-US" altLang="zh-CN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MPA </a:t>
            </a:r>
            <a:r>
              <a:rPr lang="zh-CN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資料版本</a:t>
            </a:r>
            <a:r>
              <a:rPr lang="en-US" altLang="zh-CN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24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8E17E54-0269-466E-98EC-0DE1DC29B884}"/>
              </a:ext>
            </a:extLst>
          </p:cNvPr>
          <p:cNvSpPr/>
          <p:nvPr/>
        </p:nvSpPr>
        <p:spPr>
          <a:xfrm>
            <a:off x="4038600" y="2750654"/>
            <a:ext cx="2222500" cy="1897546"/>
          </a:xfrm>
          <a:prstGeom prst="roundRect">
            <a:avLst>
              <a:gd name="adj" fmla="val 12287"/>
            </a:avLst>
          </a:prstGeom>
          <a:solidFill>
            <a:schemeClr val="bg1">
              <a:alpha val="80000"/>
            </a:schemeClr>
          </a:solidFill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solidFill>
                  <a:srgbClr val="C00000"/>
                </a:solidFill>
              </a:rPr>
              <a:t>WKT</a:t>
            </a:r>
            <a:endParaRPr lang="zh-TW" altLang="en-US" sz="4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439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02A36E-C17E-4934-9526-5F6D499C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416FAD-5D41-42A7-8BDB-A5054D733DB6}"/>
              </a:ext>
            </a:extLst>
          </p:cNvPr>
          <p:cNvSpPr txBox="1"/>
          <p:nvPr/>
        </p:nvSpPr>
        <p:spPr>
          <a:xfrm>
            <a:off x="504000" y="1582341"/>
            <a:ext cx="81320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POINT (30 10)</a:t>
            </a:r>
          </a:p>
          <a:p>
            <a:pPr>
              <a:spcAft>
                <a:spcPts val="1800"/>
              </a:spcAft>
            </a:pP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LINESTRING (30 10, 10 30, 40 40)</a:t>
            </a:r>
          </a:p>
          <a:p>
            <a:pPr>
              <a:spcAft>
                <a:spcPts val="1800"/>
              </a:spcAft>
            </a:pPr>
            <a:r>
              <a:rPr lang="en-US" altLang="zh-TW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POLYGON ((30 10, 40 40, 20 40, 10 20, 30 10))</a:t>
            </a:r>
          </a:p>
        </p:txBody>
      </p:sp>
    </p:spTree>
    <p:extLst>
      <p:ext uri="{BB962C8B-B14F-4D97-AF65-F5344CB8AC3E}">
        <p14:creationId xmlns:p14="http://schemas.microsoft.com/office/powerpoint/2010/main" val="1044437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9AD9BA-F452-411A-81B6-CD2218D69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27C011-AB31-4C37-A819-5392B57CAAFE}" type="slidenum">
              <a:rPr kumimoji="0" lang="zh-TW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C5EAE-F1ED-4DBF-BF17-F9A840FF2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 contras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32494"/>
            <a:ext cx="9144000" cy="419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974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1893</TotalTime>
  <Words>632</Words>
  <Application>Microsoft Office PowerPoint</Application>
  <PresentationFormat>On-screen Show (4:3)</PresentationFormat>
  <Paragraphs>124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等线</vt:lpstr>
      <vt:lpstr>微软雅黑</vt:lpstr>
      <vt:lpstr>Roboto</vt:lpstr>
      <vt:lpstr>宋体</vt:lpstr>
      <vt:lpstr>微軟正黑體</vt:lpstr>
      <vt:lpstr>微軟正黑體 Light</vt:lpstr>
      <vt:lpstr>新細明體</vt:lpstr>
      <vt:lpstr>Arial</vt:lpstr>
      <vt:lpstr>Calibri</vt:lpstr>
      <vt:lpstr>Calibri Light</vt:lpstr>
      <vt:lpstr>Times New Roman</vt:lpstr>
      <vt:lpstr>Office Theme</vt:lpstr>
      <vt:lpstr>Office 佈景主題</vt:lpstr>
      <vt:lpstr>1_Office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yuukumo0312@gmail.com</dc:creator>
  <cp:lastModifiedBy>yuukumo0312@gmail.com</cp:lastModifiedBy>
  <cp:revision>362</cp:revision>
  <dcterms:created xsi:type="dcterms:W3CDTF">2017-10-17T01:58:23Z</dcterms:created>
  <dcterms:modified xsi:type="dcterms:W3CDTF">2018-05-18T05:59:35Z</dcterms:modified>
</cp:coreProperties>
</file>

<file path=docProps/thumbnail.jpeg>
</file>